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3" r:id="rId3"/>
    <p:sldId id="257" r:id="rId4"/>
    <p:sldId id="274" r:id="rId5"/>
    <p:sldId id="272" r:id="rId6"/>
    <p:sldId id="275" r:id="rId7"/>
    <p:sldId id="258" r:id="rId8"/>
    <p:sldId id="262" r:id="rId9"/>
    <p:sldId id="266" r:id="rId10"/>
    <p:sldId id="261" r:id="rId11"/>
    <p:sldId id="260" r:id="rId12"/>
    <p:sldId id="259" r:id="rId13"/>
    <p:sldId id="268" r:id="rId14"/>
    <p:sldId id="263" r:id="rId15"/>
    <p:sldId id="26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87"/>
    <p:restoredTop sz="94632"/>
  </p:normalViewPr>
  <p:slideViewPr>
    <p:cSldViewPr snapToGrid="0" snapToObjects="1">
      <p:cViewPr varScale="1">
        <p:scale>
          <a:sx n="106" d="100"/>
          <a:sy n="106" d="100"/>
        </p:scale>
        <p:origin x="2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B7B8D-CCE0-4AF5-89B8-40F43430E52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25EF5BB-FB83-4EF2-BBA1-10FC101D2AC1}">
      <dgm:prSet/>
      <dgm:spPr/>
      <dgm:t>
        <a:bodyPr/>
        <a:lstStyle/>
        <a:p>
          <a:r>
            <a:rPr lang="nl-NL"/>
            <a:t>Welke stimuleringsprogramma kun je vinden?</a:t>
          </a:r>
          <a:endParaRPr lang="en-US"/>
        </a:p>
      </dgm:t>
    </dgm:pt>
    <dgm:pt modelId="{0B26CF1E-79EE-4352-BF69-2C43D6678715}" type="parTrans" cxnId="{0F48C58B-59DE-448A-ABEE-657AAFCE2D3F}">
      <dgm:prSet/>
      <dgm:spPr/>
      <dgm:t>
        <a:bodyPr/>
        <a:lstStyle/>
        <a:p>
          <a:endParaRPr lang="en-US"/>
        </a:p>
      </dgm:t>
    </dgm:pt>
    <dgm:pt modelId="{6C260B64-9CBD-4C07-89E7-29759EC6F9C8}" type="sibTrans" cxnId="{0F48C58B-59DE-448A-ABEE-657AAFCE2D3F}">
      <dgm:prSet/>
      <dgm:spPr/>
      <dgm:t>
        <a:bodyPr/>
        <a:lstStyle/>
        <a:p>
          <a:endParaRPr lang="en-US"/>
        </a:p>
      </dgm:t>
    </dgm:pt>
    <dgm:pt modelId="{8778DC17-A2FF-4A8C-AAE7-C708F23822B3}">
      <dgm:prSet/>
      <dgm:spPr/>
      <dgm:t>
        <a:bodyPr/>
        <a:lstStyle/>
        <a:p>
          <a:r>
            <a:rPr lang="nl-NL" dirty="0"/>
            <a:t>Wat vind je van het programma?</a:t>
          </a:r>
          <a:endParaRPr lang="en-US" dirty="0"/>
        </a:p>
      </dgm:t>
    </dgm:pt>
    <dgm:pt modelId="{561E72C3-D3F6-436F-BA1D-D555C3723D0B}" type="parTrans" cxnId="{B85C7279-E2B4-4651-8EEC-0F00DD46E484}">
      <dgm:prSet/>
      <dgm:spPr/>
      <dgm:t>
        <a:bodyPr/>
        <a:lstStyle/>
        <a:p>
          <a:endParaRPr lang="en-US"/>
        </a:p>
      </dgm:t>
    </dgm:pt>
    <dgm:pt modelId="{5F31F2E3-8B4D-4FC9-99D3-408BC69D11C4}" type="sibTrans" cxnId="{B85C7279-E2B4-4651-8EEC-0F00DD46E484}">
      <dgm:prSet/>
      <dgm:spPr/>
      <dgm:t>
        <a:bodyPr/>
        <a:lstStyle/>
        <a:p>
          <a:endParaRPr lang="en-US"/>
        </a:p>
      </dgm:t>
    </dgm:pt>
    <dgm:pt modelId="{E183BC99-83A8-D74F-BF5C-D300ABC9CE4C}" type="pres">
      <dgm:prSet presAssocID="{247B7B8D-CCE0-4AF5-89B8-40F43430E52C}" presName="linear" presStyleCnt="0">
        <dgm:presLayoutVars>
          <dgm:animLvl val="lvl"/>
          <dgm:resizeHandles val="exact"/>
        </dgm:presLayoutVars>
      </dgm:prSet>
      <dgm:spPr/>
    </dgm:pt>
    <dgm:pt modelId="{CE3BA49C-FDC5-744A-801D-4848C86EB743}" type="pres">
      <dgm:prSet presAssocID="{425EF5BB-FB83-4EF2-BBA1-10FC101D2AC1}" presName="parentText" presStyleLbl="node1" presStyleIdx="0" presStyleCnt="2">
        <dgm:presLayoutVars>
          <dgm:chMax val="0"/>
          <dgm:bulletEnabled val="1"/>
        </dgm:presLayoutVars>
      </dgm:prSet>
      <dgm:spPr/>
    </dgm:pt>
    <dgm:pt modelId="{5C54ECEE-3CD4-D544-9893-395E154D90B6}" type="pres">
      <dgm:prSet presAssocID="{6C260B64-9CBD-4C07-89E7-29759EC6F9C8}" presName="spacer" presStyleCnt="0"/>
      <dgm:spPr/>
    </dgm:pt>
    <dgm:pt modelId="{BB3F7101-E253-994C-9EB7-42B8AA2C0583}" type="pres">
      <dgm:prSet presAssocID="{8778DC17-A2FF-4A8C-AAE7-C708F23822B3}" presName="parentText" presStyleLbl="node1" presStyleIdx="1" presStyleCnt="2">
        <dgm:presLayoutVars>
          <dgm:chMax val="0"/>
          <dgm:bulletEnabled val="1"/>
        </dgm:presLayoutVars>
      </dgm:prSet>
      <dgm:spPr/>
    </dgm:pt>
  </dgm:ptLst>
  <dgm:cxnLst>
    <dgm:cxn modelId="{94AA1F24-BCB1-D44C-B37F-64FF64CB4F35}" type="presOf" srcId="{425EF5BB-FB83-4EF2-BBA1-10FC101D2AC1}" destId="{CE3BA49C-FDC5-744A-801D-4848C86EB743}" srcOrd="0" destOrd="0" presId="urn:microsoft.com/office/officeart/2005/8/layout/vList2"/>
    <dgm:cxn modelId="{E6B5F06D-9873-5343-97DC-460240B1C2EB}" type="presOf" srcId="{8778DC17-A2FF-4A8C-AAE7-C708F23822B3}" destId="{BB3F7101-E253-994C-9EB7-42B8AA2C0583}" srcOrd="0" destOrd="0" presId="urn:microsoft.com/office/officeart/2005/8/layout/vList2"/>
    <dgm:cxn modelId="{B85C7279-E2B4-4651-8EEC-0F00DD46E484}" srcId="{247B7B8D-CCE0-4AF5-89B8-40F43430E52C}" destId="{8778DC17-A2FF-4A8C-AAE7-C708F23822B3}" srcOrd="1" destOrd="0" parTransId="{561E72C3-D3F6-436F-BA1D-D555C3723D0B}" sibTransId="{5F31F2E3-8B4D-4FC9-99D3-408BC69D11C4}"/>
    <dgm:cxn modelId="{0F48C58B-59DE-448A-ABEE-657AAFCE2D3F}" srcId="{247B7B8D-CCE0-4AF5-89B8-40F43430E52C}" destId="{425EF5BB-FB83-4EF2-BBA1-10FC101D2AC1}" srcOrd="0" destOrd="0" parTransId="{0B26CF1E-79EE-4352-BF69-2C43D6678715}" sibTransId="{6C260B64-9CBD-4C07-89E7-29759EC6F9C8}"/>
    <dgm:cxn modelId="{08D8218D-B1DF-7F4A-B9A7-FEC693B1CB88}" type="presOf" srcId="{247B7B8D-CCE0-4AF5-89B8-40F43430E52C}" destId="{E183BC99-83A8-D74F-BF5C-D300ABC9CE4C}" srcOrd="0" destOrd="0" presId="urn:microsoft.com/office/officeart/2005/8/layout/vList2"/>
    <dgm:cxn modelId="{016C1F13-67E0-DD4C-ABCD-9E27AFFEB166}" type="presParOf" srcId="{E183BC99-83A8-D74F-BF5C-D300ABC9CE4C}" destId="{CE3BA49C-FDC5-744A-801D-4848C86EB743}" srcOrd="0" destOrd="0" presId="urn:microsoft.com/office/officeart/2005/8/layout/vList2"/>
    <dgm:cxn modelId="{5D6A690C-D4BB-454C-83E9-89874C91DC86}" type="presParOf" srcId="{E183BC99-83A8-D74F-BF5C-D300ABC9CE4C}" destId="{5C54ECEE-3CD4-D544-9893-395E154D90B6}" srcOrd="1" destOrd="0" presId="urn:microsoft.com/office/officeart/2005/8/layout/vList2"/>
    <dgm:cxn modelId="{F5EEDA87-D7C3-4347-8437-1A2704FF059B}" type="presParOf" srcId="{E183BC99-83A8-D74F-BF5C-D300ABC9CE4C}" destId="{BB3F7101-E253-994C-9EB7-42B8AA2C058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BA49C-FDC5-744A-801D-4848C86EB743}">
      <dsp:nvSpPr>
        <dsp:cNvPr id="0" name=""/>
        <dsp:cNvSpPr/>
      </dsp:nvSpPr>
      <dsp:spPr>
        <a:xfrm>
          <a:off x="0" y="290502"/>
          <a:ext cx="6513603" cy="25845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nl-NL" sz="4700" kern="1200"/>
            <a:t>Welke stimuleringsprogramma kun je vinden?</a:t>
          </a:r>
          <a:endParaRPr lang="en-US" sz="4700" kern="1200"/>
        </a:p>
      </dsp:txBody>
      <dsp:txXfrm>
        <a:off x="126166" y="416668"/>
        <a:ext cx="6261271" cy="2332198"/>
      </dsp:txXfrm>
    </dsp:sp>
    <dsp:sp modelId="{BB3F7101-E253-994C-9EB7-42B8AA2C0583}">
      <dsp:nvSpPr>
        <dsp:cNvPr id="0" name=""/>
        <dsp:cNvSpPr/>
      </dsp:nvSpPr>
      <dsp:spPr>
        <a:xfrm>
          <a:off x="0" y="3010393"/>
          <a:ext cx="6513603" cy="25845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nl-NL" sz="4700" kern="1200" dirty="0"/>
            <a:t>Wat vind je van het programma?</a:t>
          </a:r>
          <a:endParaRPr lang="en-US" sz="4700" kern="1200" dirty="0"/>
        </a:p>
      </dsp:txBody>
      <dsp:txXfrm>
        <a:off x="126166" y="3136559"/>
        <a:ext cx="6261271" cy="23321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8570B-D4EA-A241-B425-56188CEABA34}" type="datetimeFigureOut">
              <a:rPr lang="nl-NL" smtClean="0"/>
              <a:t>22-10-2021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EBDEC-CFB4-1942-9994-11E62309C902}" type="slidenum">
              <a:rPr lang="nl-NL" smtClean="0"/>
              <a:t>‹nr.›</a:t>
            </a:fld>
            <a:endParaRPr lang="nl-NL"/>
          </a:p>
        </p:txBody>
      </p:sp>
    </p:spTree>
    <p:extLst>
      <p:ext uri="{BB962C8B-B14F-4D97-AF65-F5344CB8AC3E}">
        <p14:creationId xmlns:p14="http://schemas.microsoft.com/office/powerpoint/2010/main" val="178864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45BE84-3063-BE4E-9C0A-BF32BAFA9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57C9ED8-74BF-E94B-B22C-B030183211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3AF435-781B-864D-8C88-5323195849AA}"/>
              </a:ext>
            </a:extLst>
          </p:cNvPr>
          <p:cNvSpPr>
            <a:spLocks noGrp="1"/>
          </p:cNvSpPr>
          <p:nvPr>
            <p:ph type="dt" sz="half" idx="10"/>
          </p:nvPr>
        </p:nvSpPr>
        <p:spPr/>
        <p:txBody>
          <a:bodyPr/>
          <a:lstStyle/>
          <a:p>
            <a:fld id="{BC125912-F2B9-ED47-B493-06DDE74D6B3D}"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B1D96090-EEF1-9340-ABFE-13134F39F5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B0E9F8-642E-8B4C-BC6E-CDF8C633B529}"/>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13712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9B387-93C4-584F-B107-29A4A7E49C9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656E821-E02E-6446-94E2-9DAA38FADF0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301CE1-9746-9D4C-A925-612E7F0ED351}"/>
              </a:ext>
            </a:extLst>
          </p:cNvPr>
          <p:cNvSpPr>
            <a:spLocks noGrp="1"/>
          </p:cNvSpPr>
          <p:nvPr>
            <p:ph type="dt" sz="half" idx="10"/>
          </p:nvPr>
        </p:nvSpPr>
        <p:spPr/>
        <p:txBody>
          <a:bodyPr/>
          <a:lstStyle/>
          <a:p>
            <a:fld id="{BC125912-F2B9-ED47-B493-06DDE74D6B3D}"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222E235E-D71E-B042-9A6E-88F6958508A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5F8277-47EE-F742-A340-4FDA43D7815C}"/>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405204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E16ED9D-A359-244B-96D8-77E98984146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612BAF-A753-DB46-941F-08521A10FE0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6C6100-8830-9742-84FE-A87779817476}"/>
              </a:ext>
            </a:extLst>
          </p:cNvPr>
          <p:cNvSpPr>
            <a:spLocks noGrp="1"/>
          </p:cNvSpPr>
          <p:nvPr>
            <p:ph type="dt" sz="half" idx="10"/>
          </p:nvPr>
        </p:nvSpPr>
        <p:spPr/>
        <p:txBody>
          <a:bodyPr/>
          <a:lstStyle/>
          <a:p>
            <a:fld id="{BC125912-F2B9-ED47-B493-06DDE74D6B3D}"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1579BF57-3418-7A4A-A3C8-375A9ED5813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941F0F-061C-1D42-BF43-C1288F7EE709}"/>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395033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9F3B4-CBB5-9D44-B6AE-170EA24F741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3D39BE-3EC7-414B-89A0-091A42E8098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0861DC-A898-7D46-8DC2-EE9D2C1AD589}"/>
              </a:ext>
            </a:extLst>
          </p:cNvPr>
          <p:cNvSpPr>
            <a:spLocks noGrp="1"/>
          </p:cNvSpPr>
          <p:nvPr>
            <p:ph type="dt" sz="half" idx="10"/>
          </p:nvPr>
        </p:nvSpPr>
        <p:spPr/>
        <p:txBody>
          <a:bodyPr/>
          <a:lstStyle/>
          <a:p>
            <a:fld id="{BC125912-F2B9-ED47-B493-06DDE74D6B3D}"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B4A485AF-3A0C-E54D-8912-C8C99A1B6B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0AE318-0F34-554B-9F39-8A974C1B20C2}"/>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9238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DDA8A-7E74-4543-92F3-7233DA71BF5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7EDCC9C-1F21-D842-A426-47DE5338DA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8AE578C-30E3-DE44-91EC-E1615C282D63}"/>
              </a:ext>
            </a:extLst>
          </p:cNvPr>
          <p:cNvSpPr>
            <a:spLocks noGrp="1"/>
          </p:cNvSpPr>
          <p:nvPr>
            <p:ph type="dt" sz="half" idx="10"/>
          </p:nvPr>
        </p:nvSpPr>
        <p:spPr/>
        <p:txBody>
          <a:bodyPr/>
          <a:lstStyle/>
          <a:p>
            <a:fld id="{BC125912-F2B9-ED47-B493-06DDE74D6B3D}"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C648EA4D-6501-3A4B-AB81-24842B40A9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3AD891-6851-2547-8669-5CC4159A55EF}"/>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13743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8B57E-7519-8D4A-AAA1-C5AB8FD2973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31A35A5-43CA-E84B-AAAB-BEB6C86F07C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49B9E69-7E63-EC45-977E-FC938DD5119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5C33CC8-201F-384A-8C08-508FE6385109}"/>
              </a:ext>
            </a:extLst>
          </p:cNvPr>
          <p:cNvSpPr>
            <a:spLocks noGrp="1"/>
          </p:cNvSpPr>
          <p:nvPr>
            <p:ph type="dt" sz="half" idx="10"/>
          </p:nvPr>
        </p:nvSpPr>
        <p:spPr/>
        <p:txBody>
          <a:bodyPr/>
          <a:lstStyle/>
          <a:p>
            <a:fld id="{BC125912-F2B9-ED47-B493-06DDE74D6B3D}" type="datetimeFigureOut">
              <a:rPr lang="nl-NL" smtClean="0"/>
              <a:t>22-10-2021</a:t>
            </a:fld>
            <a:endParaRPr lang="nl-NL"/>
          </a:p>
        </p:txBody>
      </p:sp>
      <p:sp>
        <p:nvSpPr>
          <p:cNvPr id="6" name="Tijdelijke aanduiding voor voettekst 5">
            <a:extLst>
              <a:ext uri="{FF2B5EF4-FFF2-40B4-BE49-F238E27FC236}">
                <a16:creationId xmlns:a16="http://schemas.microsoft.com/office/drawing/2014/main" id="{169C244E-3122-2D4D-93EC-82A54474C9F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C32B83-7108-304B-B355-56FB9804E544}"/>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40628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6FA14-EED5-FA4D-9786-3DB8D4D44D6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9A4E64F-DD5C-5442-AF17-677505CBCD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B04E87-57F6-CB43-A268-DF7CEEFD2F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9625940-6365-2D43-81DD-861F2FA90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2418E81-7EC9-4446-8891-25CD828BC90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13C9F61-09D8-8A46-B424-5C68B8408872}"/>
              </a:ext>
            </a:extLst>
          </p:cNvPr>
          <p:cNvSpPr>
            <a:spLocks noGrp="1"/>
          </p:cNvSpPr>
          <p:nvPr>
            <p:ph type="dt" sz="half" idx="10"/>
          </p:nvPr>
        </p:nvSpPr>
        <p:spPr/>
        <p:txBody>
          <a:bodyPr/>
          <a:lstStyle/>
          <a:p>
            <a:fld id="{BC125912-F2B9-ED47-B493-06DDE74D6B3D}" type="datetimeFigureOut">
              <a:rPr lang="nl-NL" smtClean="0"/>
              <a:t>22-10-2021</a:t>
            </a:fld>
            <a:endParaRPr lang="nl-NL"/>
          </a:p>
        </p:txBody>
      </p:sp>
      <p:sp>
        <p:nvSpPr>
          <p:cNvPr id="8" name="Tijdelijke aanduiding voor voettekst 7">
            <a:extLst>
              <a:ext uri="{FF2B5EF4-FFF2-40B4-BE49-F238E27FC236}">
                <a16:creationId xmlns:a16="http://schemas.microsoft.com/office/drawing/2014/main" id="{9A1664B6-1A60-F340-9B15-FD2F96D39C4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272100E-6670-E64C-8179-58C08A0A7C46}"/>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61771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90514-8B54-9942-896C-F8945C23AD9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4243387-1DF6-C942-B826-B760256F40BF}"/>
              </a:ext>
            </a:extLst>
          </p:cNvPr>
          <p:cNvSpPr>
            <a:spLocks noGrp="1"/>
          </p:cNvSpPr>
          <p:nvPr>
            <p:ph type="dt" sz="half" idx="10"/>
          </p:nvPr>
        </p:nvSpPr>
        <p:spPr/>
        <p:txBody>
          <a:bodyPr/>
          <a:lstStyle/>
          <a:p>
            <a:fld id="{BC125912-F2B9-ED47-B493-06DDE74D6B3D}" type="datetimeFigureOut">
              <a:rPr lang="nl-NL" smtClean="0"/>
              <a:t>22-10-2021</a:t>
            </a:fld>
            <a:endParaRPr lang="nl-NL"/>
          </a:p>
        </p:txBody>
      </p:sp>
      <p:sp>
        <p:nvSpPr>
          <p:cNvPr id="4" name="Tijdelijke aanduiding voor voettekst 3">
            <a:extLst>
              <a:ext uri="{FF2B5EF4-FFF2-40B4-BE49-F238E27FC236}">
                <a16:creationId xmlns:a16="http://schemas.microsoft.com/office/drawing/2014/main" id="{C3EE96AB-167D-F149-9172-616F54AEB19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65A3C29-69CB-F74B-B7CC-10E6D8F1F217}"/>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39181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8EA66D1-83E2-444E-92AD-21DC0A5D6778}"/>
              </a:ext>
            </a:extLst>
          </p:cNvPr>
          <p:cNvSpPr>
            <a:spLocks noGrp="1"/>
          </p:cNvSpPr>
          <p:nvPr>
            <p:ph type="dt" sz="half" idx="10"/>
          </p:nvPr>
        </p:nvSpPr>
        <p:spPr/>
        <p:txBody>
          <a:bodyPr/>
          <a:lstStyle/>
          <a:p>
            <a:fld id="{BC125912-F2B9-ED47-B493-06DDE74D6B3D}" type="datetimeFigureOut">
              <a:rPr lang="nl-NL" smtClean="0"/>
              <a:t>22-10-2021</a:t>
            </a:fld>
            <a:endParaRPr lang="nl-NL"/>
          </a:p>
        </p:txBody>
      </p:sp>
      <p:sp>
        <p:nvSpPr>
          <p:cNvPr id="3" name="Tijdelijke aanduiding voor voettekst 2">
            <a:extLst>
              <a:ext uri="{FF2B5EF4-FFF2-40B4-BE49-F238E27FC236}">
                <a16:creationId xmlns:a16="http://schemas.microsoft.com/office/drawing/2014/main" id="{89B6C95B-6470-A743-99C2-DFCF72AEE79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512F0AB-F00F-D747-84FF-98AC66EB9435}"/>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296845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896ED-9D8E-5749-A400-C0379BCFB1C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508DF5D-8B4D-C040-9437-3B0E0B722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9F4CBCD-AE2A-A845-A830-D30ED2AFB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9E69CF1-2EF9-7C4D-99D0-6C1CA4BEEFFE}"/>
              </a:ext>
            </a:extLst>
          </p:cNvPr>
          <p:cNvSpPr>
            <a:spLocks noGrp="1"/>
          </p:cNvSpPr>
          <p:nvPr>
            <p:ph type="dt" sz="half" idx="10"/>
          </p:nvPr>
        </p:nvSpPr>
        <p:spPr/>
        <p:txBody>
          <a:bodyPr/>
          <a:lstStyle/>
          <a:p>
            <a:fld id="{BC125912-F2B9-ED47-B493-06DDE74D6B3D}" type="datetimeFigureOut">
              <a:rPr lang="nl-NL" smtClean="0"/>
              <a:t>22-10-2021</a:t>
            </a:fld>
            <a:endParaRPr lang="nl-NL"/>
          </a:p>
        </p:txBody>
      </p:sp>
      <p:sp>
        <p:nvSpPr>
          <p:cNvPr id="6" name="Tijdelijke aanduiding voor voettekst 5">
            <a:extLst>
              <a:ext uri="{FF2B5EF4-FFF2-40B4-BE49-F238E27FC236}">
                <a16:creationId xmlns:a16="http://schemas.microsoft.com/office/drawing/2014/main" id="{C55A96C1-8722-8D4C-BE50-A75E08C4BF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845FE9-E83E-3548-9775-53F2EC81B699}"/>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402806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0C201-081F-7B48-AB2F-85FD8231C1B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F149813-87B8-6D4C-B159-09A6452CCB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E9AC9F1-968C-5D41-9869-91646C653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1C6115F-DE05-8C47-B58A-02BED2C2C524}"/>
              </a:ext>
            </a:extLst>
          </p:cNvPr>
          <p:cNvSpPr>
            <a:spLocks noGrp="1"/>
          </p:cNvSpPr>
          <p:nvPr>
            <p:ph type="dt" sz="half" idx="10"/>
          </p:nvPr>
        </p:nvSpPr>
        <p:spPr/>
        <p:txBody>
          <a:bodyPr/>
          <a:lstStyle/>
          <a:p>
            <a:fld id="{BC125912-F2B9-ED47-B493-06DDE74D6B3D}" type="datetimeFigureOut">
              <a:rPr lang="nl-NL" smtClean="0"/>
              <a:t>22-10-2021</a:t>
            </a:fld>
            <a:endParaRPr lang="nl-NL"/>
          </a:p>
        </p:txBody>
      </p:sp>
      <p:sp>
        <p:nvSpPr>
          <p:cNvPr id="6" name="Tijdelijke aanduiding voor voettekst 5">
            <a:extLst>
              <a:ext uri="{FF2B5EF4-FFF2-40B4-BE49-F238E27FC236}">
                <a16:creationId xmlns:a16="http://schemas.microsoft.com/office/drawing/2014/main" id="{C85E2322-C2F8-9245-BE63-04356E32B3D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695DD15-4C68-4749-ABCC-6F6C261F8F77}"/>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312336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C907657-B39B-5042-BEFE-EC8CB0C7F8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3FCA1AD-64BE-9347-94EE-EEBB91B46D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CDC5B4-43E3-554D-8789-3F01338541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25912-F2B9-ED47-B493-06DDE74D6B3D}" type="datetimeFigureOut">
              <a:rPr lang="nl-NL" smtClean="0"/>
              <a:t>22-10-2021</a:t>
            </a:fld>
            <a:endParaRPr lang="nl-NL"/>
          </a:p>
        </p:txBody>
      </p:sp>
      <p:sp>
        <p:nvSpPr>
          <p:cNvPr id="5" name="Tijdelijke aanduiding voor voettekst 4">
            <a:extLst>
              <a:ext uri="{FF2B5EF4-FFF2-40B4-BE49-F238E27FC236}">
                <a16:creationId xmlns:a16="http://schemas.microsoft.com/office/drawing/2014/main" id="{A92D70E0-68F1-E245-8D96-6E76052371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EF43E55-57D0-8647-B0CE-D3C250DF3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61E1F-8086-624D-81A8-1B261AFE6031}" type="slidenum">
              <a:rPr lang="nl-NL" smtClean="0"/>
              <a:t>‹nr.›</a:t>
            </a:fld>
            <a:endParaRPr lang="nl-NL"/>
          </a:p>
        </p:txBody>
      </p:sp>
    </p:spTree>
    <p:extLst>
      <p:ext uri="{BB962C8B-B14F-4D97-AF65-F5344CB8AC3E}">
        <p14:creationId xmlns:p14="http://schemas.microsoft.com/office/powerpoint/2010/main" val="285456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d5MRUvHsB8I"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volksgezondheidenzorg.info/onderwerp/dossier-preventie/preventieakkoor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equit.nl/stoptober/?utm_source=google_stoptober&amp;utm_medium=cpc&amp;utm_campaign=Stoptober&amp;gclid=CjwKCAjwtfqKBhBoEiwAZuesiJ1U5XHoYtCzK8pcUWNUIV5PEwq9IJpwScr1d5Zj_1gnwSZFsGUWRRoC_wEQAvD_BwE" TargetMode="External"/><Relationship Id="rId2" Type="http://schemas.openxmlformats.org/officeDocument/2006/relationships/hyperlink" Target="https://www.ed.nl/eindhoven/ad-71-stopte-na-zestig-jaar-met-roken-toen-ik-7-5-was-had-ik-mijn-eerste-peuk-al-vast~a42670c1/?referrer=https://www.google.com/" TargetMode="External"/><Relationship Id="rId1" Type="http://schemas.openxmlformats.org/officeDocument/2006/relationships/slideLayout" Target="../slideLayouts/slideLayout2.xml"/><Relationship Id="rId4" Type="http://schemas.openxmlformats.org/officeDocument/2006/relationships/hyperlink" Target="https://www.ikstopnu.nl/vraag-en-antwoord/online-hulp/stoptober/?gclid=CjwKCAjwtfqKBhBoEiwAZuesiHBgFeooriEjwuPOemRttxSUh2Ssmw2FNcQwXWL4mV8-4OZR9bZSIBoCCOUQAvD_BwE#gratis-live-coachsessi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UKV7Ck30Wx0"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450413C-40DF-9742-9679-FC7A8743B713}"/>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Lifestyle als medicijn</a:t>
            </a:r>
          </a:p>
        </p:txBody>
      </p:sp>
      <p:pic>
        <p:nvPicPr>
          <p:cNvPr id="10" name="Afbeelding 9" descr="Afbeelding met persoon, bord, binnen, voedsel&#10;&#10;Automatisch gegenereerde beschrijving">
            <a:extLst>
              <a:ext uri="{FF2B5EF4-FFF2-40B4-BE49-F238E27FC236}">
                <a16:creationId xmlns:a16="http://schemas.microsoft.com/office/drawing/2014/main" id="{852EE4AC-DABD-8C40-8A86-5823BC20821C}"/>
              </a:ext>
            </a:extLst>
          </p:cNvPr>
          <p:cNvPicPr>
            <a:picLocks noChangeAspect="1"/>
          </p:cNvPicPr>
          <p:nvPr/>
        </p:nvPicPr>
        <p:blipFill rotWithShape="1">
          <a:blip r:embed="rId2"/>
          <a:srcRect l="251" r="8536" b="-1"/>
          <a:stretch/>
        </p:blipFill>
        <p:spPr>
          <a:xfrm>
            <a:off x="317635" y="321733"/>
            <a:ext cx="4151681" cy="3026834"/>
          </a:xfrm>
          <a:prstGeom prst="rect">
            <a:avLst/>
          </a:prstGeom>
        </p:spPr>
      </p:pic>
      <p:pic>
        <p:nvPicPr>
          <p:cNvPr id="12" name="Afbeelding 11" descr="Afbeelding met blauw, tafel, binnen, muur&#10;&#10;Automatisch gegenereerde beschrijving">
            <a:extLst>
              <a:ext uri="{FF2B5EF4-FFF2-40B4-BE49-F238E27FC236}">
                <a16:creationId xmlns:a16="http://schemas.microsoft.com/office/drawing/2014/main" id="{D1585245-13CA-D844-A41C-7FC1605B376F}"/>
              </a:ext>
            </a:extLst>
          </p:cNvPr>
          <p:cNvPicPr>
            <a:picLocks noChangeAspect="1"/>
          </p:cNvPicPr>
          <p:nvPr/>
        </p:nvPicPr>
        <p:blipFill rotWithShape="1">
          <a:blip r:embed="rId3"/>
          <a:srcRect l="5773" r="15090" b="1"/>
          <a:stretch/>
        </p:blipFill>
        <p:spPr>
          <a:xfrm>
            <a:off x="4638955" y="321733"/>
            <a:ext cx="3539976" cy="2985818"/>
          </a:xfrm>
          <a:prstGeom prst="rect">
            <a:avLst/>
          </a:prstGeom>
        </p:spPr>
      </p:pic>
      <p:pic>
        <p:nvPicPr>
          <p:cNvPr id="8" name="Afbeelding 7" descr="Afbeelding met voedsel, tafel, groente, bord&#10;&#10;Automatisch gegenereerde beschrijving">
            <a:extLst>
              <a:ext uri="{FF2B5EF4-FFF2-40B4-BE49-F238E27FC236}">
                <a16:creationId xmlns:a16="http://schemas.microsoft.com/office/drawing/2014/main" id="{367CA4BC-ED81-5740-9D25-0A3FC3E15C70}"/>
              </a:ext>
            </a:extLst>
          </p:cNvPr>
          <p:cNvPicPr>
            <a:picLocks noChangeAspect="1"/>
          </p:cNvPicPr>
          <p:nvPr/>
        </p:nvPicPr>
        <p:blipFill rotWithShape="1">
          <a:blip r:embed="rId4"/>
          <a:srcRect l="9097" r="12752" b="1"/>
          <a:stretch/>
        </p:blipFill>
        <p:spPr>
          <a:xfrm>
            <a:off x="8348570" y="321734"/>
            <a:ext cx="3535590" cy="2985818"/>
          </a:xfrm>
          <a:prstGeom prst="rect">
            <a:avLst/>
          </a:prstGeom>
        </p:spPr>
      </p:pic>
      <p:cxnSp>
        <p:nvCxnSpPr>
          <p:cNvPr id="35" name="Straight Connector 3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Tijdelijke aanduiding voor inhoud 5" descr="Afbeelding met binnen, tafel&#10;&#10;Automatisch gegenereerde beschrijving">
            <a:extLst>
              <a:ext uri="{FF2B5EF4-FFF2-40B4-BE49-F238E27FC236}">
                <a16:creationId xmlns:a16="http://schemas.microsoft.com/office/drawing/2014/main" id="{9D861AC1-8F81-6443-8DD4-3C5831894A71}"/>
              </a:ext>
            </a:extLst>
          </p:cNvPr>
          <p:cNvPicPr>
            <a:picLocks noGrp="1" noChangeAspect="1"/>
          </p:cNvPicPr>
          <p:nvPr>
            <p:ph idx="1"/>
          </p:nvPr>
        </p:nvPicPr>
        <p:blipFill rotWithShape="1">
          <a:blip r:embed="rId5"/>
          <a:srcRect l="103" r="8144" b="-4"/>
          <a:stretch/>
        </p:blipFill>
        <p:spPr>
          <a:xfrm>
            <a:off x="317635" y="3509433"/>
            <a:ext cx="4160452" cy="3026833"/>
          </a:xfrm>
          <a:prstGeom prst="rect">
            <a:avLst/>
          </a:prstGeom>
        </p:spPr>
      </p:pic>
    </p:spTree>
    <p:extLst>
      <p:ext uri="{BB962C8B-B14F-4D97-AF65-F5344CB8AC3E}">
        <p14:creationId xmlns:p14="http://schemas.microsoft.com/office/powerpoint/2010/main" val="40522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FDA1F-D03A-2E46-A3D2-5BF0F9A20108}"/>
              </a:ext>
            </a:extLst>
          </p:cNvPr>
          <p:cNvSpPr>
            <a:spLocks noGrp="1"/>
          </p:cNvSpPr>
          <p:nvPr>
            <p:ph type="title"/>
          </p:nvPr>
        </p:nvSpPr>
        <p:spPr/>
        <p:txBody>
          <a:bodyPr/>
          <a:lstStyle/>
          <a:p>
            <a:r>
              <a:rPr lang="nl-NL" dirty="0"/>
              <a:t>Welvaartsziekten</a:t>
            </a:r>
          </a:p>
        </p:txBody>
      </p:sp>
      <p:pic>
        <p:nvPicPr>
          <p:cNvPr id="5" name="Tijdelijke aanduiding voor inhoud 4">
            <a:extLst>
              <a:ext uri="{FF2B5EF4-FFF2-40B4-BE49-F238E27FC236}">
                <a16:creationId xmlns:a16="http://schemas.microsoft.com/office/drawing/2014/main" id="{D6271747-DACA-DD49-A3F9-F529401A8339}"/>
              </a:ext>
            </a:extLst>
          </p:cNvPr>
          <p:cNvPicPr>
            <a:picLocks noGrp="1" noChangeAspect="1"/>
          </p:cNvPicPr>
          <p:nvPr>
            <p:ph idx="1"/>
          </p:nvPr>
        </p:nvPicPr>
        <p:blipFill>
          <a:blip r:embed="rId2"/>
          <a:stretch>
            <a:fillRect/>
          </a:stretch>
        </p:blipFill>
        <p:spPr>
          <a:xfrm>
            <a:off x="2620722" y="1825625"/>
            <a:ext cx="6950556" cy="4351338"/>
          </a:xfrm>
        </p:spPr>
      </p:pic>
    </p:spTree>
    <p:extLst>
      <p:ext uri="{BB962C8B-B14F-4D97-AF65-F5344CB8AC3E}">
        <p14:creationId xmlns:p14="http://schemas.microsoft.com/office/powerpoint/2010/main" val="234390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3F7A1E5-5A21-934B-AB1B-72E6DCE94874}"/>
              </a:ext>
            </a:extLst>
          </p:cNvPr>
          <p:cNvSpPr>
            <a:spLocks noGrp="1"/>
          </p:cNvSpPr>
          <p:nvPr>
            <p:ph type="title"/>
          </p:nvPr>
        </p:nvSpPr>
        <p:spPr>
          <a:xfrm>
            <a:off x="640079" y="2053641"/>
            <a:ext cx="4146234" cy="2760098"/>
          </a:xfrm>
        </p:spPr>
        <p:txBody>
          <a:bodyPr>
            <a:normAutofit/>
          </a:bodyPr>
          <a:lstStyle/>
          <a:p>
            <a:r>
              <a:rPr lang="nl-NL" dirty="0">
                <a:solidFill>
                  <a:srgbClr val="FFFFFF"/>
                </a:solidFill>
              </a:rPr>
              <a:t>Welvaartsziekten</a:t>
            </a:r>
          </a:p>
        </p:txBody>
      </p:sp>
      <p:sp>
        <p:nvSpPr>
          <p:cNvPr id="7" name="Tijdelijke aanduiding voor inhoud 6">
            <a:extLst>
              <a:ext uri="{FF2B5EF4-FFF2-40B4-BE49-F238E27FC236}">
                <a16:creationId xmlns:a16="http://schemas.microsoft.com/office/drawing/2014/main" id="{EE14D87B-93F4-AC4C-9180-8FC43A7ACE02}"/>
              </a:ext>
            </a:extLst>
          </p:cNvPr>
          <p:cNvSpPr>
            <a:spLocks noGrp="1"/>
          </p:cNvSpPr>
          <p:nvPr>
            <p:ph idx="1"/>
          </p:nvPr>
        </p:nvSpPr>
        <p:spPr>
          <a:xfrm>
            <a:off x="6090574" y="801866"/>
            <a:ext cx="5306084" cy="5230634"/>
          </a:xfrm>
        </p:spPr>
        <p:txBody>
          <a:bodyPr anchor="ctr">
            <a:normAutofit/>
          </a:bodyPr>
          <a:lstStyle/>
          <a:p>
            <a:pPr marL="0" indent="0">
              <a:buNone/>
            </a:pPr>
            <a:r>
              <a:rPr lang="nl-NL" sz="1700">
                <a:solidFill>
                  <a:srgbClr val="000000"/>
                </a:solidFill>
              </a:rPr>
              <a:t>De meest bekende welvaartsziekten zijn kanker, obesitas, diabetes mellitus en hart- en vaatziekten. Een onderzoek van de Gezondheidsraad uit 2011 weet te melden dat 25% van deze welvaartsziekten worden veroorzaakt door een ongezonde leefstijl. In feite is het zo dat eerder 75% van de welvaartsziekten komen door een ongezonde leefstijl. Waarom is dat zo? Omdat een ongezonde leefstijl dusdanig is ingeslopen in het westerse voedingspatroon dat we het niet meer onderscheiden als ´ongezond´ aangezien het normaal is geworden. De 25% kennen een ongezonde leefstijl zoals roken en drinken. Deze komt bovenop oorzaken die met de voeding te maken hebben. In derde wereldlanden wordt net zoals in westerse landen gerookt en gedronken maar toch kennen die veel minder welvaartsziekten. In westerse landen wordt veel meer alcohol gedronken, sterker nog: alcohol is het grootste probleem van Nederland.</a:t>
            </a:r>
          </a:p>
          <a:p>
            <a:endParaRPr lang="nl-NL" sz="1700">
              <a:solidFill>
                <a:srgbClr val="000000"/>
              </a:solidFill>
            </a:endParaRPr>
          </a:p>
        </p:txBody>
      </p:sp>
    </p:spTree>
    <p:extLst>
      <p:ext uri="{BB962C8B-B14F-4D97-AF65-F5344CB8AC3E}">
        <p14:creationId xmlns:p14="http://schemas.microsoft.com/office/powerpoint/2010/main" val="3222089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B09F4EF-67B2-534C-8527-23FDE59824D9}"/>
              </a:ext>
            </a:extLst>
          </p:cNvPr>
          <p:cNvSpPr>
            <a:spLocks noGrp="1"/>
          </p:cNvSpPr>
          <p:nvPr>
            <p:ph type="title"/>
          </p:nvPr>
        </p:nvSpPr>
        <p:spPr>
          <a:xfrm>
            <a:off x="863029" y="1012004"/>
            <a:ext cx="3416158" cy="4795408"/>
          </a:xfrm>
        </p:spPr>
        <p:txBody>
          <a:bodyPr>
            <a:normAutofit/>
          </a:bodyPr>
          <a:lstStyle/>
          <a:p>
            <a:r>
              <a:rPr lang="nl-NL" dirty="0">
                <a:solidFill>
                  <a:srgbClr val="FFFFFF"/>
                </a:solidFill>
              </a:rPr>
              <a:t>Bijvoorbeeld voor diabetes?</a:t>
            </a:r>
          </a:p>
        </p:txBody>
      </p:sp>
      <p:graphicFrame>
        <p:nvGraphicFramePr>
          <p:cNvPr id="5" name="Tijdelijke aanduiding voor inhoud 2">
            <a:extLst>
              <a:ext uri="{FF2B5EF4-FFF2-40B4-BE49-F238E27FC236}">
                <a16:creationId xmlns:a16="http://schemas.microsoft.com/office/drawing/2014/main" id="{CB938209-9F6B-4CC8-8552-7F7186111DE8}"/>
              </a:ext>
            </a:extLst>
          </p:cNvPr>
          <p:cNvGraphicFramePr>
            <a:graphicFrameLocks noGrp="1"/>
          </p:cNvGraphicFramePr>
          <p:nvPr>
            <p:ph idx="1"/>
            <p:extLst>
              <p:ext uri="{D42A27DB-BD31-4B8C-83A1-F6EECF244321}">
                <p14:modId xmlns:p14="http://schemas.microsoft.com/office/powerpoint/2010/main" val="19038923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33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BE0C8188-5C7E-E642-8119-F8B500B01B5E}"/>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Let op met beeldvorming!</a:t>
            </a: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Tijdelijke aanduiding voor inhoud 9" descr="Afbeelding met schermafbeelding&#10;&#10;Automatisch gegenereerde beschrijving">
            <a:extLst>
              <a:ext uri="{FF2B5EF4-FFF2-40B4-BE49-F238E27FC236}">
                <a16:creationId xmlns:a16="http://schemas.microsoft.com/office/drawing/2014/main" id="{423EB631-EC12-514B-A10B-87A2A6627DE5}"/>
              </a:ext>
            </a:extLst>
          </p:cNvPr>
          <p:cNvPicPr>
            <a:picLocks noGrp="1" noChangeAspect="1"/>
          </p:cNvPicPr>
          <p:nvPr>
            <p:ph sz="half" idx="2"/>
          </p:nvPr>
        </p:nvPicPr>
        <p:blipFill>
          <a:blip r:embed="rId2"/>
          <a:stretch>
            <a:fillRect/>
          </a:stretch>
        </p:blipFill>
        <p:spPr>
          <a:xfrm>
            <a:off x="391000" y="2426818"/>
            <a:ext cx="5337051" cy="3997637"/>
          </a:xfrm>
          <a:prstGeom prst="rect">
            <a:avLst/>
          </a:prstGeom>
        </p:spPr>
      </p:pic>
      <p:cxnSp>
        <p:nvCxnSpPr>
          <p:cNvPr id="19" name="Straight Connector 1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Tijdelijke aanduiding voor inhoud 7">
            <a:extLst>
              <a:ext uri="{FF2B5EF4-FFF2-40B4-BE49-F238E27FC236}">
                <a16:creationId xmlns:a16="http://schemas.microsoft.com/office/drawing/2014/main" id="{1A797579-2E8D-C943-93ED-99ED0141C8C1}"/>
              </a:ext>
            </a:extLst>
          </p:cNvPr>
          <p:cNvPicPr>
            <a:picLocks noGrp="1" noChangeAspect="1"/>
          </p:cNvPicPr>
          <p:nvPr>
            <p:ph sz="half" idx="1"/>
          </p:nvPr>
        </p:nvPicPr>
        <p:blipFill>
          <a:blip r:embed="rId3"/>
          <a:stretch>
            <a:fillRect/>
          </a:stretch>
        </p:blipFill>
        <p:spPr>
          <a:xfrm>
            <a:off x="6445073" y="2529249"/>
            <a:ext cx="5455917" cy="3792775"/>
          </a:xfrm>
          <a:prstGeom prst="rect">
            <a:avLst/>
          </a:prstGeom>
        </p:spPr>
      </p:pic>
    </p:spTree>
    <p:extLst>
      <p:ext uri="{BB962C8B-B14F-4D97-AF65-F5344CB8AC3E}">
        <p14:creationId xmlns:p14="http://schemas.microsoft.com/office/powerpoint/2010/main" val="353126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1C5DC92-5E0D-0F47-ADBA-5AA6E8576FC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Er wordt steeds meer bekend over obesitas..</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ekst&#10;&#10;Automatisch gegenereerde beschrijving">
            <a:extLst>
              <a:ext uri="{FF2B5EF4-FFF2-40B4-BE49-F238E27FC236}">
                <a16:creationId xmlns:a16="http://schemas.microsoft.com/office/drawing/2014/main" id="{F1CC0A71-B193-CE4F-8A52-94E5C9A25F82}"/>
              </a:ext>
            </a:extLst>
          </p:cNvPr>
          <p:cNvPicPr>
            <a:picLocks noGrp="1" noChangeAspect="1"/>
          </p:cNvPicPr>
          <p:nvPr>
            <p:ph idx="1"/>
          </p:nvPr>
        </p:nvPicPr>
        <p:blipFill>
          <a:blip r:embed="rId2"/>
          <a:stretch>
            <a:fillRect/>
          </a:stretch>
        </p:blipFill>
        <p:spPr>
          <a:xfrm>
            <a:off x="6592846" y="492573"/>
            <a:ext cx="3675497" cy="5880796"/>
          </a:xfrm>
          <a:prstGeom prst="rect">
            <a:avLst/>
          </a:prstGeom>
        </p:spPr>
      </p:pic>
      <p:sp>
        <p:nvSpPr>
          <p:cNvPr id="3" name="Rechthoek 2">
            <a:extLst>
              <a:ext uri="{FF2B5EF4-FFF2-40B4-BE49-F238E27FC236}">
                <a16:creationId xmlns:a16="http://schemas.microsoft.com/office/drawing/2014/main" id="{FEB5FECE-9539-CA48-877A-C76C89C2CFBB}"/>
              </a:ext>
            </a:extLst>
          </p:cNvPr>
          <p:cNvSpPr/>
          <p:nvPr/>
        </p:nvSpPr>
        <p:spPr>
          <a:xfrm>
            <a:off x="500063" y="4651500"/>
            <a:ext cx="3873729" cy="738664"/>
          </a:xfrm>
          <a:prstGeom prst="rect">
            <a:avLst/>
          </a:prstGeom>
        </p:spPr>
        <p:txBody>
          <a:bodyPr wrap="square">
            <a:spAutoFit/>
          </a:bodyPr>
          <a:lstStyle/>
          <a:p>
            <a:r>
              <a:rPr lang="nl-NL" sz="2400" dirty="0">
                <a:hlinkClick r:id="rId3"/>
              </a:rPr>
              <a:t>Filmpje Liesbeth van Rossum</a:t>
            </a:r>
            <a:endParaRPr lang="nl-NL" sz="2400" dirty="0"/>
          </a:p>
          <a:p>
            <a:endParaRPr lang="nl-NL" dirty="0"/>
          </a:p>
        </p:txBody>
      </p:sp>
    </p:spTree>
    <p:extLst>
      <p:ext uri="{BB962C8B-B14F-4D97-AF65-F5344CB8AC3E}">
        <p14:creationId xmlns:p14="http://schemas.microsoft.com/office/powerpoint/2010/main" val="172890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97FB00-63DA-1446-886E-00C83E71C82D}"/>
              </a:ext>
            </a:extLst>
          </p:cNvPr>
          <p:cNvSpPr>
            <a:spLocks noGrp="1"/>
          </p:cNvSpPr>
          <p:nvPr>
            <p:ph type="title"/>
          </p:nvPr>
        </p:nvSpPr>
        <p:spPr>
          <a:xfrm>
            <a:off x="686834" y="1153572"/>
            <a:ext cx="3200400" cy="4461163"/>
          </a:xfrm>
        </p:spPr>
        <p:txBody>
          <a:bodyPr>
            <a:normAutofit/>
          </a:bodyPr>
          <a:lstStyle/>
          <a:p>
            <a:r>
              <a:rPr lang="nl-NL" sz="3100">
                <a:solidFill>
                  <a:srgbClr val="FFFFFF"/>
                </a:solidFill>
              </a:rPr>
              <a:t>Nationaal preventieakkoord</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260FB010-291A-674F-BE7F-B27BC4C95ABF}"/>
              </a:ext>
            </a:extLst>
          </p:cNvPr>
          <p:cNvSpPr>
            <a:spLocks noGrp="1"/>
          </p:cNvSpPr>
          <p:nvPr>
            <p:ph idx="1"/>
          </p:nvPr>
        </p:nvSpPr>
        <p:spPr>
          <a:xfrm>
            <a:off x="4727344" y="953293"/>
            <a:ext cx="6906491" cy="5585619"/>
          </a:xfrm>
        </p:spPr>
        <p:txBody>
          <a:bodyPr anchor="ctr">
            <a:normAutofit/>
          </a:bodyPr>
          <a:lstStyle/>
          <a:p>
            <a:r>
              <a:rPr lang="nl-NL" dirty="0"/>
              <a:t>Wat staat erin?</a:t>
            </a:r>
          </a:p>
          <a:p>
            <a:r>
              <a:rPr lang="nl-NL" dirty="0">
                <a:hlinkClick r:id="rId2"/>
              </a:rPr>
              <a:t>https://www.volksgezondheidenzorg.info/onderwerp/dossier-preventie/preventieakkoord</a:t>
            </a:r>
            <a:endParaRPr lang="nl-NL" dirty="0"/>
          </a:p>
          <a:p>
            <a:r>
              <a:rPr lang="nl-NL" dirty="0"/>
              <a:t>Wat kun je vinden over goedgekeurde leefstijltrajecten</a:t>
            </a:r>
          </a:p>
          <a:p>
            <a:pPr marL="0" indent="0">
              <a:buNone/>
            </a:pPr>
            <a:endParaRPr lang="nl-NL" dirty="0"/>
          </a:p>
        </p:txBody>
      </p:sp>
    </p:spTree>
    <p:extLst>
      <p:ext uri="{BB962C8B-B14F-4D97-AF65-F5344CB8AC3E}">
        <p14:creationId xmlns:p14="http://schemas.microsoft.com/office/powerpoint/2010/main" val="89954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02D7F0-D2B7-AD4E-9D76-032C3D2F1CAE}"/>
              </a:ext>
            </a:extLst>
          </p:cNvPr>
          <p:cNvSpPr>
            <a:spLocks noGrp="1"/>
          </p:cNvSpPr>
          <p:nvPr>
            <p:ph type="title"/>
          </p:nvPr>
        </p:nvSpPr>
        <p:spPr>
          <a:xfrm>
            <a:off x="686834" y="1153572"/>
            <a:ext cx="3200400" cy="4461163"/>
          </a:xfrm>
        </p:spPr>
        <p:txBody>
          <a:bodyPr>
            <a:normAutofit/>
          </a:bodyPr>
          <a:lstStyle/>
          <a:p>
            <a:r>
              <a:rPr lang="nl-NL">
                <a:solidFill>
                  <a:srgbClr val="FFFFFF"/>
                </a:solidFill>
              </a:rPr>
              <a:t>Leerdoelen vandaag</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EBAA8474-246B-494A-92DC-F2DC56F660CC}"/>
              </a:ext>
            </a:extLst>
          </p:cNvPr>
          <p:cNvSpPr>
            <a:spLocks noGrp="1"/>
          </p:cNvSpPr>
          <p:nvPr>
            <p:ph idx="1"/>
          </p:nvPr>
        </p:nvSpPr>
        <p:spPr>
          <a:xfrm>
            <a:off x="4447308" y="591344"/>
            <a:ext cx="6906491" cy="5585619"/>
          </a:xfrm>
        </p:spPr>
        <p:txBody>
          <a:bodyPr anchor="ctr">
            <a:normAutofit/>
          </a:bodyPr>
          <a:lstStyle/>
          <a:p>
            <a:r>
              <a:rPr lang="nl-NL" dirty="0"/>
              <a:t>Leefstijl als medicijn	</a:t>
            </a:r>
          </a:p>
          <a:p>
            <a:pPr lvl="1"/>
            <a:r>
              <a:rPr lang="nl-NL" dirty="0"/>
              <a:t>Je kunt ontwikkelen omtrent leefstijl als medicijn toelichten </a:t>
            </a:r>
          </a:p>
          <a:p>
            <a:endParaRPr lang="nl-NL" dirty="0"/>
          </a:p>
          <a:p>
            <a:r>
              <a:rPr lang="nl-NL" dirty="0"/>
              <a:t>Gecombineerde leefstijlinterventie. </a:t>
            </a:r>
          </a:p>
          <a:p>
            <a:pPr lvl="1"/>
            <a:r>
              <a:rPr lang="nl-NL" dirty="0"/>
              <a:t>Je bent vanuit het preventieakkoord bekend met de goedgekeurde interventies voor gecombineerde leefstijlinterventies. Bron: </a:t>
            </a:r>
            <a:r>
              <a:rPr lang="nl-NL" dirty="0" err="1"/>
              <a:t>https</a:t>
            </a:r>
            <a:r>
              <a:rPr lang="nl-NL" dirty="0"/>
              <a:t>://</a:t>
            </a:r>
            <a:r>
              <a:rPr lang="nl-NL" dirty="0" err="1"/>
              <a:t>www.loketgezondleven.nl</a:t>
            </a:r>
            <a:r>
              <a:rPr lang="nl-NL" dirty="0"/>
              <a:t>/zorgstelsel/gecombineerde-leefstijlinterventie</a:t>
            </a:r>
          </a:p>
          <a:p>
            <a:endParaRPr lang="nl-NL" dirty="0"/>
          </a:p>
          <a:p>
            <a:endParaRPr lang="nl-NL" dirty="0"/>
          </a:p>
        </p:txBody>
      </p:sp>
    </p:spTree>
    <p:extLst>
      <p:ext uri="{BB962C8B-B14F-4D97-AF65-F5344CB8AC3E}">
        <p14:creationId xmlns:p14="http://schemas.microsoft.com/office/powerpoint/2010/main" val="297987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F5384-70AC-0C4A-A335-06525948D545}"/>
              </a:ext>
            </a:extLst>
          </p:cNvPr>
          <p:cNvSpPr>
            <a:spLocks noGrp="1"/>
          </p:cNvSpPr>
          <p:nvPr>
            <p:ph type="title"/>
          </p:nvPr>
        </p:nvSpPr>
        <p:spPr/>
        <p:txBody>
          <a:bodyPr/>
          <a:lstStyle/>
          <a:p>
            <a:r>
              <a:rPr lang="nl-NL" dirty="0"/>
              <a:t>Wat kun je vinden?</a:t>
            </a:r>
          </a:p>
        </p:txBody>
      </p:sp>
      <p:pic>
        <p:nvPicPr>
          <p:cNvPr id="5" name="Tijdelijke aanduiding voor inhoud 4" descr="Afbeelding met lucht, boom&#10;&#10;Automatisch gegenereerde beschrijving">
            <a:extLst>
              <a:ext uri="{FF2B5EF4-FFF2-40B4-BE49-F238E27FC236}">
                <a16:creationId xmlns:a16="http://schemas.microsoft.com/office/drawing/2014/main" id="{4479F279-8092-5C40-805B-60EB9F9C2C9C}"/>
              </a:ext>
            </a:extLst>
          </p:cNvPr>
          <p:cNvPicPr>
            <a:picLocks noGrp="1" noChangeAspect="1"/>
          </p:cNvPicPr>
          <p:nvPr>
            <p:ph idx="1"/>
          </p:nvPr>
        </p:nvPicPr>
        <p:blipFill>
          <a:blip r:embed="rId2"/>
          <a:stretch>
            <a:fillRect/>
          </a:stretch>
        </p:blipFill>
        <p:spPr>
          <a:xfrm>
            <a:off x="3629862" y="1825625"/>
            <a:ext cx="4932275" cy="4351338"/>
          </a:xfrm>
        </p:spPr>
      </p:pic>
    </p:spTree>
    <p:extLst>
      <p:ext uri="{BB962C8B-B14F-4D97-AF65-F5344CB8AC3E}">
        <p14:creationId xmlns:p14="http://schemas.microsoft.com/office/powerpoint/2010/main" val="1148790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84202-6A5B-CA4C-81AE-2317660016A7}"/>
              </a:ext>
            </a:extLst>
          </p:cNvPr>
          <p:cNvSpPr>
            <a:spLocks noGrp="1"/>
          </p:cNvSpPr>
          <p:nvPr>
            <p:ph type="title"/>
          </p:nvPr>
        </p:nvSpPr>
        <p:spPr/>
        <p:txBody>
          <a:bodyPr/>
          <a:lstStyle/>
          <a:p>
            <a:r>
              <a:rPr lang="nl-NL" dirty="0"/>
              <a:t>Stoppen met roken en eenzaamheid en sporten</a:t>
            </a:r>
          </a:p>
        </p:txBody>
      </p:sp>
      <p:sp>
        <p:nvSpPr>
          <p:cNvPr id="3" name="Tijdelijke aanduiding voor inhoud 2">
            <a:extLst>
              <a:ext uri="{FF2B5EF4-FFF2-40B4-BE49-F238E27FC236}">
                <a16:creationId xmlns:a16="http://schemas.microsoft.com/office/drawing/2014/main" id="{463C6A4F-3734-274D-84DB-0A53BA1FFDEE}"/>
              </a:ext>
            </a:extLst>
          </p:cNvPr>
          <p:cNvSpPr>
            <a:spLocks noGrp="1"/>
          </p:cNvSpPr>
          <p:nvPr>
            <p:ph idx="1"/>
          </p:nvPr>
        </p:nvSpPr>
        <p:spPr>
          <a:xfrm>
            <a:off x="753979" y="1690688"/>
            <a:ext cx="10515600" cy="4351338"/>
          </a:xfrm>
        </p:spPr>
        <p:txBody>
          <a:bodyPr>
            <a:normAutofit lnSpcReduction="10000"/>
          </a:bodyPr>
          <a:lstStyle/>
          <a:p>
            <a:r>
              <a:rPr lang="nl-NL" dirty="0">
                <a:hlinkClick r:id="rId2"/>
              </a:rPr>
              <a:t>https://www.ed.nl/eindhoven/ad-71-stopte-na-zestig-jaar-met-roken-toen-ik-7-5-was-had-ik-mijn-eerste-peuk-al-vast~a42670c1/?referrer=https://www.google.com/</a:t>
            </a:r>
            <a:endParaRPr lang="nl-NL" dirty="0"/>
          </a:p>
          <a:p>
            <a:r>
              <a:rPr lang="nl-NL" dirty="0">
                <a:hlinkClick r:id="rId3"/>
              </a:rPr>
              <a:t>https://wequit.nl/stoptober/?utm_source=google_stoptober&amp;utm_medium=cpc&amp;utm_campaign=Stoptober&amp;gclid=CjwKCAjwtfqKBhBoEiwAZuesiJ1U5XHoYtCzK8pcUWNUIV5PEwq9IJpwScr1d5Zj_1gnwSZFsGUWRRoC_wEQAvD_BwE</a:t>
            </a:r>
            <a:endParaRPr lang="nl-NL" dirty="0"/>
          </a:p>
          <a:p>
            <a:r>
              <a:rPr lang="nl-NL" dirty="0">
                <a:hlinkClick r:id="rId4"/>
              </a:rPr>
              <a:t>https://www.ikstopnu.nl/vraag-en-antwoord/online-hulp/stoptober/?gclid=CjwKCAjwtfqKBhBoEiwAZuesiHBgFeooriEjwuPOemRttxSUh2Ssmw2FNcQwXWL4mV8-4OZR9bZSIBoCCOUQAvD_BwE#gratis-live-coachsessies</a:t>
            </a:r>
            <a:endParaRPr lang="nl-NL" dirty="0"/>
          </a:p>
          <a:p>
            <a:endParaRPr lang="nl-NL" dirty="0"/>
          </a:p>
          <a:p>
            <a:endParaRPr lang="nl-NL" dirty="0"/>
          </a:p>
          <a:p>
            <a:endParaRPr lang="nl-NL" dirty="0"/>
          </a:p>
        </p:txBody>
      </p:sp>
    </p:spTree>
    <p:extLst>
      <p:ext uri="{BB962C8B-B14F-4D97-AF65-F5344CB8AC3E}">
        <p14:creationId xmlns:p14="http://schemas.microsoft.com/office/powerpoint/2010/main" val="366111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35E5AE1-F6EA-D543-A796-3F1E476B0A7C}"/>
              </a:ext>
            </a:extLst>
          </p:cNvPr>
          <p:cNvSpPr>
            <a:spLocks noGrp="1"/>
          </p:cNvSpPr>
          <p:nvPr>
            <p:ph type="title"/>
          </p:nvPr>
        </p:nvSpPr>
        <p:spPr>
          <a:xfrm>
            <a:off x="970908" y="1220919"/>
            <a:ext cx="5425781" cy="2387600"/>
          </a:xfrm>
        </p:spPr>
        <p:txBody>
          <a:bodyPr vert="horz" lIns="91440" tIns="45720" rIns="91440" bIns="45720" rtlCol="0" anchor="b">
            <a:normAutofit/>
          </a:bodyPr>
          <a:lstStyle/>
          <a:p>
            <a:r>
              <a:rPr lang="en-US" sz="6000" kern="1200">
                <a:solidFill>
                  <a:schemeClr val="tx1"/>
                </a:solidFill>
                <a:latin typeface="+mj-lt"/>
                <a:ea typeface="+mj-ea"/>
                <a:cs typeface="+mj-cs"/>
              </a:rPr>
              <a:t>Begrippenlijst</a:t>
            </a: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62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ijdelijke aanduiding voor inhoud 3">
            <a:extLst>
              <a:ext uri="{FF2B5EF4-FFF2-40B4-BE49-F238E27FC236}">
                <a16:creationId xmlns:a16="http://schemas.microsoft.com/office/drawing/2014/main" id="{11E6A0E7-ECE8-1E42-912A-2A4B19E67A06}"/>
              </a:ext>
            </a:extLst>
          </p:cNvPr>
          <p:cNvGraphicFramePr>
            <a:graphicFrameLocks noGrp="1"/>
          </p:cNvGraphicFramePr>
          <p:nvPr>
            <p:ph idx="1"/>
            <p:extLst>
              <p:ext uri="{D42A27DB-BD31-4B8C-83A1-F6EECF244321}">
                <p14:modId xmlns:p14="http://schemas.microsoft.com/office/powerpoint/2010/main" val="3589515876"/>
              </p:ext>
            </p:extLst>
          </p:nvPr>
        </p:nvGraphicFramePr>
        <p:xfrm>
          <a:off x="643467" y="1897540"/>
          <a:ext cx="10905069" cy="3062925"/>
        </p:xfrm>
        <a:graphic>
          <a:graphicData uri="http://schemas.openxmlformats.org/drawingml/2006/table">
            <a:tbl>
              <a:tblPr firstRow="1" firstCol="1" bandRow="1">
                <a:tableStyleId>{3B4B98B0-60AC-42C2-AFA5-B58CD77FA1E5}</a:tableStyleId>
              </a:tblPr>
              <a:tblGrid>
                <a:gridCol w="1010173">
                  <a:extLst>
                    <a:ext uri="{9D8B030D-6E8A-4147-A177-3AD203B41FA5}">
                      <a16:colId xmlns:a16="http://schemas.microsoft.com/office/drawing/2014/main" val="4066841106"/>
                    </a:ext>
                  </a:extLst>
                </a:gridCol>
                <a:gridCol w="2083390">
                  <a:extLst>
                    <a:ext uri="{9D8B030D-6E8A-4147-A177-3AD203B41FA5}">
                      <a16:colId xmlns:a16="http://schemas.microsoft.com/office/drawing/2014/main" val="3051004905"/>
                    </a:ext>
                  </a:extLst>
                </a:gridCol>
                <a:gridCol w="1012113">
                  <a:extLst>
                    <a:ext uri="{9D8B030D-6E8A-4147-A177-3AD203B41FA5}">
                      <a16:colId xmlns:a16="http://schemas.microsoft.com/office/drawing/2014/main" val="3415627718"/>
                    </a:ext>
                  </a:extLst>
                </a:gridCol>
                <a:gridCol w="2269699">
                  <a:extLst>
                    <a:ext uri="{9D8B030D-6E8A-4147-A177-3AD203B41FA5}">
                      <a16:colId xmlns:a16="http://schemas.microsoft.com/office/drawing/2014/main" val="1654277204"/>
                    </a:ext>
                  </a:extLst>
                </a:gridCol>
                <a:gridCol w="2869381">
                  <a:extLst>
                    <a:ext uri="{9D8B030D-6E8A-4147-A177-3AD203B41FA5}">
                      <a16:colId xmlns:a16="http://schemas.microsoft.com/office/drawing/2014/main" val="2540731254"/>
                    </a:ext>
                  </a:extLst>
                </a:gridCol>
                <a:gridCol w="1660313">
                  <a:extLst>
                    <a:ext uri="{9D8B030D-6E8A-4147-A177-3AD203B41FA5}">
                      <a16:colId xmlns:a16="http://schemas.microsoft.com/office/drawing/2014/main" val="894938651"/>
                    </a:ext>
                  </a:extLst>
                </a:gridCol>
              </a:tblGrid>
              <a:tr h="231024">
                <a:tc>
                  <a:txBody>
                    <a:bodyPr/>
                    <a:lstStyle/>
                    <a:p>
                      <a:r>
                        <a:rPr lang="nl-NL" sz="1200">
                          <a:effectLst/>
                        </a:rPr>
                        <a:t>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Voeding</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Beweging</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Slaap</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Ontspanning</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Stress</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extLst>
                  <a:ext uri="{0D108BD9-81ED-4DB2-BD59-A6C34878D82A}">
                    <a16:rowId xmlns:a16="http://schemas.microsoft.com/office/drawing/2014/main" val="2156614660"/>
                  </a:ext>
                </a:extLst>
              </a:tr>
              <a:tr h="603642">
                <a:tc>
                  <a:txBody>
                    <a:bodyPr/>
                    <a:lstStyle/>
                    <a:p>
                      <a:r>
                        <a:rPr lang="nl-NL" sz="1200">
                          <a:effectLst/>
                        </a:rPr>
                        <a:t>Maandag</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Eetwissels, recepten leuke weekjes</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Workout buiten.</a:t>
                      </a:r>
                    </a:p>
                    <a:p>
                      <a:r>
                        <a:rPr lang="nl-NL" sz="1200">
                          <a:effectLst/>
                        </a:rPr>
                        <a:t>Ommetje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Handige tips en apps en de relatie met bewegen en voeding</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Gratis slaaptest</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Benoem de positieve dingen van vandaag</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extLst>
                  <a:ext uri="{0D108BD9-81ED-4DB2-BD59-A6C34878D82A}">
                    <a16:rowId xmlns:a16="http://schemas.microsoft.com/office/drawing/2014/main" val="1167328005"/>
                  </a:ext>
                </a:extLst>
              </a:tr>
              <a:tr h="417333">
                <a:tc>
                  <a:txBody>
                    <a:bodyPr/>
                    <a:lstStyle/>
                    <a:p>
                      <a:r>
                        <a:rPr lang="nl-NL" sz="1200">
                          <a:effectLst/>
                        </a:rPr>
                        <a:t>Dinsdag</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Fruit</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Yoga Yoni afstemmen</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Ademhaling en slaap laten meenemen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Yoga Yoni</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Headspace</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extLst>
                  <a:ext uri="{0D108BD9-81ED-4DB2-BD59-A6C34878D82A}">
                    <a16:rowId xmlns:a16="http://schemas.microsoft.com/office/drawing/2014/main" val="1926689151"/>
                  </a:ext>
                </a:extLst>
              </a:tr>
              <a:tr h="789951">
                <a:tc>
                  <a:txBody>
                    <a:bodyPr/>
                    <a:lstStyle/>
                    <a:p>
                      <a:r>
                        <a:rPr lang="nl-NL" sz="1200">
                          <a:effectLst/>
                        </a:rPr>
                        <a:t>Woensdag</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Eetwissels, recepten leuke weekjes</a:t>
                      </a:r>
                    </a:p>
                    <a:p>
                      <a:r>
                        <a:rPr lang="nl-NL" sz="1200">
                          <a:effectLst/>
                        </a:rPr>
                        <a:t>Anti verspildag</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Workout buiten.</a:t>
                      </a:r>
                    </a:p>
                    <a:p>
                      <a:r>
                        <a:rPr lang="nl-NL" sz="1200">
                          <a:effectLst/>
                        </a:rPr>
                        <a:t>Desk workout</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Blauw is niet goed voor jou: 2 uur geen elektronica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Tips and apps</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Informatie en apps</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extLst>
                  <a:ext uri="{0D108BD9-81ED-4DB2-BD59-A6C34878D82A}">
                    <a16:rowId xmlns:a16="http://schemas.microsoft.com/office/drawing/2014/main" val="596315883"/>
                  </a:ext>
                </a:extLst>
              </a:tr>
              <a:tr h="603642">
                <a:tc>
                  <a:txBody>
                    <a:bodyPr/>
                    <a:lstStyle/>
                    <a:p>
                      <a:r>
                        <a:rPr lang="nl-NL" sz="1200">
                          <a:effectLst/>
                        </a:rPr>
                        <a:t>Donderdag</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Gezonde cup a soup</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Boksen</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Je zorgen de prullenbak in</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Een dag niet gelachen is een dag niet geleefd. Afsluiting met leuke/ grappige video</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Ontspannen tijdens de vakantie</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extLst>
                  <a:ext uri="{0D108BD9-81ED-4DB2-BD59-A6C34878D82A}">
                    <a16:rowId xmlns:a16="http://schemas.microsoft.com/office/drawing/2014/main" val="2824202162"/>
                  </a:ext>
                </a:extLst>
              </a:tr>
              <a:tr h="417333">
                <a:tc>
                  <a:txBody>
                    <a:bodyPr/>
                    <a:lstStyle/>
                    <a:p>
                      <a:r>
                        <a:rPr lang="nl-NL" sz="1200">
                          <a:effectLst/>
                        </a:rPr>
                        <a:t>Vrijdag</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Proef experiment gezonde snacks voor bij de spelletjes</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Ommetje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Belang van structuur en ritme</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Spelletjes middag</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tc>
                  <a:txBody>
                    <a:bodyPr/>
                    <a:lstStyle/>
                    <a:p>
                      <a:r>
                        <a:rPr lang="nl-NL" sz="1200">
                          <a:effectLst/>
                        </a:rPr>
                        <a:t>Spelletjes middag</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64349" marR="64349" marT="0" marB="0"/>
                </a:tc>
                <a:extLst>
                  <a:ext uri="{0D108BD9-81ED-4DB2-BD59-A6C34878D82A}">
                    <a16:rowId xmlns:a16="http://schemas.microsoft.com/office/drawing/2014/main" val="3126683257"/>
                  </a:ext>
                </a:extLst>
              </a:tr>
            </a:tbl>
          </a:graphicData>
        </a:graphic>
      </p:graphicFrame>
    </p:spTree>
    <p:extLst>
      <p:ext uri="{BB962C8B-B14F-4D97-AF65-F5344CB8AC3E}">
        <p14:creationId xmlns:p14="http://schemas.microsoft.com/office/powerpoint/2010/main" val="90355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88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BDC58EE-DCFC-CE46-B29E-B24FC445FE6E}"/>
              </a:ext>
            </a:extLst>
          </p:cNvPr>
          <p:cNvSpPr>
            <a:spLocks noGrp="1"/>
          </p:cNvSpPr>
          <p:nvPr>
            <p:ph type="title"/>
          </p:nvPr>
        </p:nvSpPr>
        <p:spPr>
          <a:xfrm>
            <a:off x="524256" y="4767072"/>
            <a:ext cx="6594189" cy="1625210"/>
          </a:xfrm>
        </p:spPr>
        <p:txBody>
          <a:bodyPr>
            <a:normAutofit/>
          </a:bodyPr>
          <a:lstStyle/>
          <a:p>
            <a:pPr algn="r"/>
            <a:r>
              <a:rPr lang="nl-NL" sz="3700">
                <a:solidFill>
                  <a:srgbClr val="FFFFFF"/>
                </a:solidFill>
              </a:rPr>
              <a:t>Tamara de Weijer, huisarts - "Geen pillen, maar paprika!"</a:t>
            </a:r>
            <a:br>
              <a:rPr lang="nl-NL" sz="3700">
                <a:solidFill>
                  <a:srgbClr val="FFFFFF"/>
                </a:solidFill>
              </a:rPr>
            </a:br>
            <a:endParaRPr lang="nl-NL" sz="3700">
              <a:solidFill>
                <a:srgbClr val="FFFFFF"/>
              </a:solidFill>
            </a:endParaRPr>
          </a:p>
        </p:txBody>
      </p:sp>
      <p:pic>
        <p:nvPicPr>
          <p:cNvPr id="5" name="Afbeelding 4" descr="Afbeelding met voedsel, kom, fruit, bord&#10;&#10;Automatisch gegenereerde beschrijving">
            <a:extLst>
              <a:ext uri="{FF2B5EF4-FFF2-40B4-BE49-F238E27FC236}">
                <a16:creationId xmlns:a16="http://schemas.microsoft.com/office/drawing/2014/main" id="{64EE90F4-5F54-C54C-9B69-DAFEEA10E434}"/>
              </a:ext>
            </a:extLst>
          </p:cNvPr>
          <p:cNvPicPr>
            <a:picLocks noChangeAspect="1"/>
          </p:cNvPicPr>
          <p:nvPr/>
        </p:nvPicPr>
        <p:blipFill rotWithShape="1">
          <a:blip r:embed="rId2"/>
          <a:srcRect t="16544" r="1" b="5867"/>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44D9368B-C8B6-194B-A2E6-8085E625EA01}"/>
              </a:ext>
            </a:extLst>
          </p:cNvPr>
          <p:cNvSpPr>
            <a:spLocks noGrp="1"/>
          </p:cNvSpPr>
          <p:nvPr>
            <p:ph idx="1"/>
          </p:nvPr>
        </p:nvSpPr>
        <p:spPr>
          <a:xfrm>
            <a:off x="8029319" y="917725"/>
            <a:ext cx="3424739" cy="4852362"/>
          </a:xfrm>
        </p:spPr>
        <p:txBody>
          <a:bodyPr anchor="ctr">
            <a:normAutofit/>
          </a:bodyPr>
          <a:lstStyle/>
          <a:p>
            <a:r>
              <a:rPr lang="nl-NL" sz="2000">
                <a:solidFill>
                  <a:srgbClr val="FFFFFF"/>
                </a:solidFill>
                <a:hlinkClick r:id="rId3"/>
              </a:rPr>
              <a:t>Arts en Leefstijl</a:t>
            </a:r>
            <a:endParaRPr lang="nl-NL" sz="2000">
              <a:solidFill>
                <a:srgbClr val="FFFFFF"/>
              </a:solidFill>
            </a:endParaRPr>
          </a:p>
          <a:p>
            <a:r>
              <a:rPr lang="nl-NL" sz="2000">
                <a:solidFill>
                  <a:srgbClr val="FFFFFF"/>
                </a:solidFill>
              </a:rPr>
              <a:t>Wat vinden jullie van dit filmpje?</a:t>
            </a:r>
          </a:p>
          <a:p>
            <a:pPr marL="0" indent="0">
              <a:buNone/>
            </a:pPr>
            <a:endParaRPr lang="nl-NL" sz="2000">
              <a:solidFill>
                <a:srgbClr val="FFFFFF"/>
              </a:solidFill>
            </a:endParaRPr>
          </a:p>
          <a:p>
            <a:pPr marL="0" indent="0">
              <a:buNone/>
            </a:pPr>
            <a:endParaRPr lang="nl-NL" sz="2000">
              <a:solidFill>
                <a:srgbClr val="FFFFFF"/>
              </a:solidFill>
            </a:endParaRPr>
          </a:p>
        </p:txBody>
      </p:sp>
    </p:spTree>
    <p:extLst>
      <p:ext uri="{BB962C8B-B14F-4D97-AF65-F5344CB8AC3E}">
        <p14:creationId xmlns:p14="http://schemas.microsoft.com/office/powerpoint/2010/main" val="400251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tekst, boek&#10;&#10;Automatisch gegenereerde beschrijving">
            <a:extLst>
              <a:ext uri="{FF2B5EF4-FFF2-40B4-BE49-F238E27FC236}">
                <a16:creationId xmlns:a16="http://schemas.microsoft.com/office/drawing/2014/main" id="{50D381C2-307A-4444-A54C-E76463BA24C7}"/>
              </a:ext>
            </a:extLst>
          </p:cNvPr>
          <p:cNvPicPr>
            <a:picLocks noGrp="1" noChangeAspect="1"/>
          </p:cNvPicPr>
          <p:nvPr>
            <p:ph idx="1"/>
          </p:nvPr>
        </p:nvPicPr>
        <p:blipFill rotWithShape="1">
          <a:blip r:embed="rId2"/>
          <a:srcRect t="449" b="19194"/>
          <a:stretch/>
        </p:blipFill>
        <p:spPr>
          <a:xfrm>
            <a:off x="20" y="10"/>
            <a:ext cx="12191980" cy="6857990"/>
          </a:xfrm>
          <a:prstGeom prst="rect">
            <a:avLst/>
          </a:prstGeom>
        </p:spPr>
      </p:pic>
    </p:spTree>
    <p:extLst>
      <p:ext uri="{BB962C8B-B14F-4D97-AF65-F5344CB8AC3E}">
        <p14:creationId xmlns:p14="http://schemas.microsoft.com/office/powerpoint/2010/main" val="123556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A72803F-F85C-5644-95B6-A353C7555061}"/>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Vertel in in je eigen woorden….</a:t>
            </a:r>
          </a:p>
        </p:txBody>
      </p:sp>
      <p:sp>
        <p:nvSpPr>
          <p:cNvPr id="3" name="Tijdelijke aanduiding voor inhoud 2">
            <a:extLst>
              <a:ext uri="{FF2B5EF4-FFF2-40B4-BE49-F238E27FC236}">
                <a16:creationId xmlns:a16="http://schemas.microsoft.com/office/drawing/2014/main" id="{B946B803-5A2B-F24D-84DD-2CD42D498277}"/>
              </a:ext>
            </a:extLst>
          </p:cNvPr>
          <p:cNvSpPr>
            <a:spLocks noGrp="1"/>
          </p:cNvSpPr>
          <p:nvPr>
            <p:ph idx="1"/>
          </p:nvPr>
        </p:nvSpPr>
        <p:spPr>
          <a:xfrm>
            <a:off x="6090574" y="801866"/>
            <a:ext cx="5306084" cy="5230634"/>
          </a:xfrm>
        </p:spPr>
        <p:txBody>
          <a:bodyPr anchor="ctr">
            <a:normAutofit/>
          </a:bodyPr>
          <a:lstStyle/>
          <a:p>
            <a:pPr marL="0" indent="0">
              <a:buNone/>
            </a:pPr>
            <a:r>
              <a:rPr lang="nl-NL" sz="2400" dirty="0">
                <a:solidFill>
                  <a:srgbClr val="000000"/>
                </a:solidFill>
              </a:rPr>
              <a:t>Hoe zou je met de kennis die je nu hebt, uitleggen op welke wijze een gezonde leefstijl kan bijdragen om het gebruik van medicijnen te voorkomen of om het gebruik af te bouwen?</a:t>
            </a:r>
          </a:p>
        </p:txBody>
      </p:sp>
    </p:spTree>
    <p:extLst>
      <p:ext uri="{BB962C8B-B14F-4D97-AF65-F5344CB8AC3E}">
        <p14:creationId xmlns:p14="http://schemas.microsoft.com/office/powerpoint/2010/main" val="324770353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551</Words>
  <Application>Microsoft Macintosh PowerPoint</Application>
  <PresentationFormat>Breedbeeld</PresentationFormat>
  <Paragraphs>71</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Lifestyle als medicijn</vt:lpstr>
      <vt:lpstr>Leerdoelen vandaag</vt:lpstr>
      <vt:lpstr>Wat kun je vinden?</vt:lpstr>
      <vt:lpstr>Stoppen met roken en eenzaamheid en sporten</vt:lpstr>
      <vt:lpstr>Begrippenlijst</vt:lpstr>
      <vt:lpstr>PowerPoint-presentatie</vt:lpstr>
      <vt:lpstr>Tamara de Weijer, huisarts - "Geen pillen, maar paprika!" </vt:lpstr>
      <vt:lpstr>PowerPoint-presentatie</vt:lpstr>
      <vt:lpstr>Vertel in in je eigen woorden….</vt:lpstr>
      <vt:lpstr>Welvaartsziekten</vt:lpstr>
      <vt:lpstr>Welvaartsziekten</vt:lpstr>
      <vt:lpstr>Bijvoorbeeld voor diabetes?</vt:lpstr>
      <vt:lpstr>Let op met beeldvorming!</vt:lpstr>
      <vt:lpstr>Er wordt steeds meer bekend over obesitas..</vt:lpstr>
      <vt:lpstr>Nationaal preventieakkoord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als medicijn</dc:title>
  <dc:creator>Mariska de Rouw</dc:creator>
  <cp:lastModifiedBy>Mariska de Rouw</cp:lastModifiedBy>
  <cp:revision>11</cp:revision>
  <dcterms:created xsi:type="dcterms:W3CDTF">2020-09-24T10:35:13Z</dcterms:created>
  <dcterms:modified xsi:type="dcterms:W3CDTF">2021-10-22T08:01:39Z</dcterms:modified>
</cp:coreProperties>
</file>